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95" r:id="rId3"/>
    <p:sldId id="294" r:id="rId4"/>
    <p:sldId id="273" r:id="rId5"/>
    <p:sldId id="258" r:id="rId6"/>
    <p:sldId id="286" r:id="rId7"/>
    <p:sldId id="260" r:id="rId8"/>
    <p:sldId id="277" r:id="rId9"/>
    <p:sldId id="261" r:id="rId10"/>
    <p:sldId id="287" r:id="rId11"/>
    <p:sldId id="296" r:id="rId12"/>
    <p:sldId id="288" r:id="rId13"/>
    <p:sldId id="293" r:id="rId14"/>
    <p:sldId id="278" r:id="rId15"/>
    <p:sldId id="264" r:id="rId16"/>
    <p:sldId id="291" r:id="rId17"/>
    <p:sldId id="297" r:id="rId18"/>
    <p:sldId id="299" r:id="rId19"/>
    <p:sldId id="300" r:id="rId20"/>
    <p:sldId id="301" r:id="rId21"/>
  </p:sldIdLst>
  <p:sldSz cx="9144000" cy="5143500" type="screen16x9"/>
  <p:notesSz cx="6858000" cy="9144000"/>
  <p:defaultTextStyle>
    <a:defPPr>
      <a:defRPr lang="en-US"/>
    </a:defPPr>
    <a:lvl1pPr marL="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58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180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6976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6359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294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3953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6128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2717" algn="l" defTabSz="913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737"/>
    <a:srgbClr val="A521AF"/>
    <a:srgbClr val="FF5757"/>
    <a:srgbClr val="B9EDFF"/>
    <a:srgbClr val="AFEAFF"/>
    <a:srgbClr val="FFFF01"/>
    <a:srgbClr val="FFFF37"/>
    <a:srgbClr val="F3CEF6"/>
    <a:srgbClr val="ECB2F0"/>
    <a:srgbClr val="E49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281" autoAdjust="0"/>
  </p:normalViewPr>
  <p:slideViewPr>
    <p:cSldViewPr>
      <p:cViewPr>
        <p:scale>
          <a:sx n="66" d="100"/>
          <a:sy n="66" d="100"/>
        </p:scale>
        <p:origin x="-1506" y="-4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0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9955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06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258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9910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561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212" algn="l" defTabSz="9133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Giáo</a:t>
            </a:r>
            <a:r>
              <a:rPr lang="en-US" baseline="0" smtClean="0"/>
              <a:t> viên chủ động giải thích từ khó, cho hs luyện đọc từ. Từ khó có thể linh động theo vùng miền, không nhất thiết dạy theo giáo án soạn sẵn.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804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71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45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79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3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9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5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7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5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7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635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294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3953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612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27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89" indent="0">
              <a:buNone/>
              <a:defRPr sz="2000" b="1"/>
            </a:lvl2pPr>
            <a:lvl3pPr marL="913180" indent="0">
              <a:buNone/>
              <a:defRPr sz="1800" b="1"/>
            </a:lvl3pPr>
            <a:lvl4pPr marL="1369769" indent="0">
              <a:buNone/>
              <a:defRPr sz="1600" b="1"/>
            </a:lvl4pPr>
            <a:lvl5pPr marL="1826359" indent="0">
              <a:buNone/>
              <a:defRPr sz="1600" b="1"/>
            </a:lvl5pPr>
            <a:lvl6pPr marL="2282948" indent="0">
              <a:buNone/>
              <a:defRPr sz="1600" b="1"/>
            </a:lvl6pPr>
            <a:lvl7pPr marL="2739538" indent="0">
              <a:buNone/>
              <a:defRPr sz="1600" b="1"/>
            </a:lvl7pPr>
            <a:lvl8pPr marL="3196128" indent="0">
              <a:buNone/>
              <a:defRPr sz="1600" b="1"/>
            </a:lvl8pPr>
            <a:lvl9pPr marL="365271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076329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589" indent="0">
              <a:buNone/>
              <a:defRPr sz="2800"/>
            </a:lvl2pPr>
            <a:lvl3pPr marL="913180" indent="0">
              <a:buNone/>
              <a:defRPr sz="2400"/>
            </a:lvl3pPr>
            <a:lvl4pPr marL="1369769" indent="0">
              <a:buNone/>
              <a:defRPr sz="2000"/>
            </a:lvl4pPr>
            <a:lvl5pPr marL="1826359" indent="0">
              <a:buNone/>
              <a:defRPr sz="2000"/>
            </a:lvl5pPr>
            <a:lvl6pPr marL="2282948" indent="0">
              <a:buNone/>
              <a:defRPr sz="2000"/>
            </a:lvl6pPr>
            <a:lvl7pPr marL="2739538" indent="0">
              <a:buNone/>
              <a:defRPr sz="2000"/>
            </a:lvl7pPr>
            <a:lvl8pPr marL="3196128" indent="0">
              <a:buNone/>
              <a:defRPr sz="2000"/>
            </a:lvl8pPr>
            <a:lvl9pPr marL="365271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589" indent="0">
              <a:buNone/>
              <a:defRPr sz="1200"/>
            </a:lvl2pPr>
            <a:lvl3pPr marL="913180" indent="0">
              <a:buNone/>
              <a:defRPr sz="1000"/>
            </a:lvl3pPr>
            <a:lvl4pPr marL="1369769" indent="0">
              <a:buNone/>
              <a:defRPr sz="900"/>
            </a:lvl4pPr>
            <a:lvl5pPr marL="1826359" indent="0">
              <a:buNone/>
              <a:defRPr sz="900"/>
            </a:lvl5pPr>
            <a:lvl6pPr marL="2282948" indent="0">
              <a:buNone/>
              <a:defRPr sz="900"/>
            </a:lvl6pPr>
            <a:lvl7pPr marL="2739538" indent="0">
              <a:buNone/>
              <a:defRPr sz="900"/>
            </a:lvl7pPr>
            <a:lvl8pPr marL="3196128" indent="0">
              <a:buNone/>
              <a:defRPr sz="900"/>
            </a:lvl8pPr>
            <a:lvl9pPr marL="3652717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317" tIns="45660" rIns="91317" bIns="456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5/13/2021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317" tIns="45660" rIns="91317" bIns="4566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3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442" indent="-342442" algn="l" defTabSz="913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958" indent="-285369" algn="l" defTabSz="913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74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064" indent="-228296" algn="l" defTabSz="913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654" indent="-228296" algn="l" defTabSz="913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24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83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423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012" indent="-228296" algn="l" defTabSz="913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8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80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76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359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94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53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128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717" algn="l" defTabSz="913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98024" y="5663685"/>
            <a:ext cx="1341530" cy="1107874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0070C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4</a:t>
            </a:r>
            <a:endParaRPr lang="en-US" sz="6600" b="1">
              <a:solidFill>
                <a:srgbClr val="0070C0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371600" y="5848350"/>
            <a:ext cx="7086600" cy="92320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5400" b="1" smtClean="0">
                <a:ln w="3175">
                  <a:solidFill>
                    <a:schemeClr val="bg1"/>
                  </a:solidFill>
                </a:ln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CHÀO</a:t>
            </a:r>
            <a:endParaRPr lang="en-US" sz="5400" b="1">
              <a:ln w="3175">
                <a:solidFill>
                  <a:schemeClr val="bg1"/>
                </a:solidFill>
              </a:ln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315200" y="5655998"/>
            <a:ext cx="9906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smtClean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2</a:t>
            </a:r>
            <a:endParaRPr lang="en-US" sz="3200" b="1">
              <a:solidFill>
                <a:schemeClr val="bg1"/>
              </a:solidFill>
              <a:latin typeface="Arial Rounded MT Bold" pitchFamily="34" charset="0"/>
              <a:ea typeface="Arial-Rounded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4794" y="2571750"/>
            <a:ext cx="59366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itchFamily="34" charset="0"/>
                <a:cs typeface="Arial" pitchFamily="34" charset="0"/>
              </a:rPr>
              <a:t>KHỞI ĐỘNG</a:t>
            </a:r>
            <a:endParaRPr lang="en-US" sz="60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6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-18145" y="4454409"/>
            <a:ext cx="5478217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Bài thơ có mấy khổ thơ?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4515" y="4415064"/>
            <a:ext cx="5486400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Đọc nối tiếp khổ thơ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11706" y="1989716"/>
            <a:ext cx="154191" cy="304800"/>
            <a:chOff x="4011706" y="1989716"/>
            <a:chExt cx="154191" cy="304800"/>
          </a:xfrm>
        </p:grpSpPr>
        <p:cxnSp>
          <p:nvCxnSpPr>
            <p:cNvPr id="3" name="Straight Connector 2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385968" y="3911076"/>
            <a:ext cx="154191" cy="304800"/>
            <a:chOff x="4011706" y="1989716"/>
            <a:chExt cx="154191" cy="30480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153400" y="1989716"/>
            <a:ext cx="154191" cy="304800"/>
            <a:chOff x="4011706" y="1989716"/>
            <a:chExt cx="154191" cy="304800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7975638" y="3911076"/>
            <a:ext cx="154191" cy="304800"/>
            <a:chOff x="4011706" y="1989716"/>
            <a:chExt cx="154191" cy="304800"/>
          </a:xfrm>
        </p:grpSpPr>
        <p:cxnSp>
          <p:nvCxnSpPr>
            <p:cNvPr id="27" name="Straight Connector 26"/>
            <p:cNvCxnSpPr/>
            <p:nvPr/>
          </p:nvCxnSpPr>
          <p:spPr>
            <a:xfrm flipH="1">
              <a:off x="4011706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4076250" y="1989716"/>
              <a:ext cx="89647" cy="304800"/>
            </a:xfrm>
            <a:prstGeom prst="line">
              <a:avLst/>
            </a:prstGeom>
            <a:ln w="28575">
              <a:solidFill>
                <a:srgbClr val="FF373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638337" y="1200151"/>
            <a:ext cx="56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(1)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337" y="3090320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(2)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01325" y="1200150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(3)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601325" y="3091269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(4)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b="14642"/>
          <a:stretch/>
        </p:blipFill>
        <p:spPr>
          <a:xfrm>
            <a:off x="685800" y="139849"/>
            <a:ext cx="7696200" cy="4808670"/>
          </a:xfrm>
          <a:prstGeom prst="rect">
            <a:avLst/>
          </a:prstGeom>
        </p:spPr>
      </p:pic>
      <p:pic>
        <p:nvPicPr>
          <p:cNvPr id="5" name="Lời Chào Của Em ♫ Nhạc Thiếu Nhi hay ❀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1352550"/>
            <a:ext cx="4543911" cy="2819400"/>
          </a:xfrm>
          <a:prstGeom prst="flowChartAlternateProcess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551247"/>
            <a:ext cx="5562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Vận động theo lời bài hát “Lời chào của em”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012" y="187810"/>
            <a:ext cx="39399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Giải lao</a:t>
            </a:r>
            <a:endParaRPr lang="en-US" sz="20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078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Học sinh đọc thầm</a:t>
            </a:r>
          </a:p>
          <a:p>
            <a:pPr algn="ctr"/>
            <a:r>
              <a:rPr lang="en-US" sz="3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v</a:t>
            </a:r>
            <a:r>
              <a:rPr lang="en-US" sz="36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 tìm từ khó hiểu trong bài</a:t>
            </a:r>
            <a:endParaRPr lang="en-US" sz="36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7594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800" y="437122"/>
            <a:ext cx="4419600" cy="707777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40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Giải nghĩa từ</a:t>
            </a:r>
            <a:endParaRPr lang="en-US" sz="40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381000" y="1200150"/>
            <a:ext cx="8458200" cy="1828800"/>
          </a:xfrm>
        </p:spPr>
        <p:txBody>
          <a:bodyPr>
            <a:normAutofit/>
          </a:bodyPr>
          <a:lstStyle/>
          <a:p>
            <a:pPr algn="l"/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Chân thành</a:t>
            </a:r>
            <a:r>
              <a:rPr lang="en-US" smtClean="0">
                <a:latin typeface="Arial" pitchFamily="34" charset="0"/>
                <a:cs typeface="Arial" pitchFamily="34" charset="0"/>
              </a:rPr>
              <a:t>: rất thành thật, xuất phát từ đáy lòng.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81000" y="2876550"/>
            <a:ext cx="8458200" cy="18288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Cởi mở</a:t>
            </a:r>
            <a:r>
              <a:rPr lang="en-US" smtClean="0">
                <a:latin typeface="Arial" pitchFamily="34" charset="0"/>
                <a:cs typeface="Arial" pitchFamily="34" charset="0"/>
              </a:rPr>
              <a:t>: dễ bày tỏ suy nghĩ, tình cảm.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20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8" name="TextBox 7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6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</a:t>
              </a:r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514" y="4425484"/>
            <a:ext cx="5234429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Đọc theo nhóm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514" y="4425484"/>
            <a:ext cx="5234429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Đọc toàn bài</a:t>
            </a:r>
          </a:p>
        </p:txBody>
      </p:sp>
    </p:spTree>
    <p:extLst>
      <p:ext uri="{BB962C8B-B14F-4D97-AF65-F5344CB8AC3E}">
        <p14:creationId xmlns:p14="http://schemas.microsoft.com/office/powerpoint/2010/main" val="348074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82" b="30348"/>
          <a:stretch/>
        </p:blipFill>
        <p:spPr>
          <a:xfrm>
            <a:off x="457200" y="4298686"/>
            <a:ext cx="1828800" cy="705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22135" y="4426742"/>
            <a:ext cx="2888066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>
                <a:latin typeface="Arial" pitchFamily="34" charset="0"/>
                <a:ea typeface="Arial-Rounded" pitchFamily="34" charset="0"/>
                <a:cs typeface="Arial" pitchFamily="34" charset="0"/>
              </a:rPr>
              <a:t>Thi đua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9" name="TextBox 8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6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</a:t>
              </a:r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72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576432" y="216417"/>
            <a:ext cx="8222670" cy="43076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2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ở cuối các dòng thơ những tiếng cùng vần với nhau</a:t>
            </a:r>
            <a:endParaRPr lang="en-US" sz="22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3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2" y="57150"/>
            <a:ext cx="6286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936768" y="647183"/>
            <a:ext cx="8207232" cy="4562474"/>
            <a:chOff x="1371599" y="952043"/>
            <a:chExt cx="6934201" cy="4562474"/>
          </a:xfrm>
        </p:grpSpPr>
        <p:sp>
          <p:nvSpPr>
            <p:cNvPr id="35" name="TextBox 34"/>
            <p:cNvSpPr txBox="1"/>
            <p:nvPr/>
          </p:nvSpPr>
          <p:spPr>
            <a:xfrm>
              <a:off x="1371599" y="952043"/>
              <a:ext cx="5947064" cy="523099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28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28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</a:t>
              </a:r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145716" y="1493997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  <a:endParaRPr lang="en-US" sz="2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39758" y="1906888"/>
            <a:ext cx="8402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FF0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ước</a:t>
            </a:r>
            <a:endParaRPr lang="en-US" sz="2800">
              <a:solidFill>
                <a:srgbClr val="FF0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73286" y="2345307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</a:t>
            </a:r>
            <a:endParaRPr lang="en-US" sz="2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9362" y="3373681"/>
            <a:ext cx="3850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</a:t>
            </a:r>
            <a:endParaRPr lang="en-US" sz="2800">
              <a:solidFill>
                <a:srgbClr val="0070C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740622" y="1493997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ày</a:t>
            </a:r>
            <a:endParaRPr lang="en-US" sz="2800">
              <a:solidFill>
                <a:srgbClr val="FFC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52042" y="1917646"/>
            <a:ext cx="12823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smtClean="0">
                <a:solidFill>
                  <a:srgbClr val="FFC000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ay</a:t>
            </a:r>
            <a:endParaRPr lang="en-US" sz="2800">
              <a:solidFill>
                <a:srgbClr val="FFC000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03231" y="1065406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ào</a:t>
            </a:r>
            <a:endParaRPr lang="en-US" sz="2800">
              <a:solidFill>
                <a:srgbClr val="A521AF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589499" y="3397310"/>
            <a:ext cx="5854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800" smtClean="0">
                <a:solidFill>
                  <a:srgbClr val="A521AF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ao</a:t>
            </a:r>
            <a:endParaRPr lang="en-US" sz="2800">
              <a:solidFill>
                <a:srgbClr val="A521AF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2920283" y="1493997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01047" y="3856375"/>
            <a:ext cx="52995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037320" y="1939639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349889" y="2370616"/>
            <a:ext cx="836983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3358393" y="2800350"/>
            <a:ext cx="628838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670309" y="3824101"/>
            <a:ext cx="42950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7461678" y="1965832"/>
            <a:ext cx="691722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210170" y="2391107"/>
            <a:ext cx="472455" cy="0"/>
          </a:xfrm>
          <a:prstGeom prst="line">
            <a:avLst/>
          </a:prstGeom>
          <a:ln w="28575">
            <a:solidFill>
              <a:srgbClr val="FF37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36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540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Củng cố</a:t>
            </a:r>
            <a:endParaRPr lang="en-US" sz="5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82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Bài thơ “Lời chào” có mấy khổ thơ?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1465" y="1428750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75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A. 3 khổ thơ.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1465" y="2680096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75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B. 4 khổ thơ.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1465" y="3931442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75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C. 5 khổ thơ.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86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5979"/>
            <a:ext cx="8915400" cy="857250"/>
          </a:xfrm>
        </p:spPr>
        <p:txBody>
          <a:bodyPr>
            <a:normAutofit fontScale="90000"/>
          </a:bodyPr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Tác giả của bài thơ “Lời chào” là ai?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281465" y="1428750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82500" lnSpcReduction="100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A. Nguyễn Hoàng Sơn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281465" y="2680096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75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" pitchFamily="34" charset="0"/>
                <a:cs typeface="Arial" pitchFamily="34" charset="0"/>
              </a:rPr>
              <a:t>B. Huy Bình</a:t>
            </a:r>
            <a:endParaRPr lang="en-US" sz="400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1465" y="3931442"/>
            <a:ext cx="5109935" cy="857250"/>
          </a:xfrm>
          <a:prstGeom prst="rect">
            <a:avLst/>
          </a:prstGeom>
        </p:spPr>
        <p:txBody>
          <a:bodyPr vert="horz" lIns="91317" tIns="45660" rIns="91317" bIns="45660" rtlCol="0" anchor="ctr">
            <a:normAutofit fontScale="97500"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" pitchFamily="34" charset="0"/>
                <a:cs typeface="Arial" pitchFamily="34" charset="0"/>
              </a:rPr>
              <a:t>C. Tô Hà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304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7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3737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3" b="17920"/>
          <a:stretch/>
        </p:blipFill>
        <p:spPr>
          <a:xfrm>
            <a:off x="2875327" y="239531"/>
            <a:ext cx="1307120" cy="116835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 b="17697"/>
          <a:stretch/>
        </p:blipFill>
        <p:spPr bwMode="auto">
          <a:xfrm flipH="1">
            <a:off x="2957412" y="3333750"/>
            <a:ext cx="1243177" cy="1264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07"/>
          <a:stretch/>
        </p:blipFill>
        <p:spPr bwMode="auto">
          <a:xfrm>
            <a:off x="2918381" y="1671001"/>
            <a:ext cx="1348016" cy="119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57396" y="380641"/>
            <a:ext cx="4789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Có những con vật nào xuất hiện trong bài 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Khi mẹ vắng nhà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?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0565" y="3562350"/>
            <a:ext cx="43389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cs typeface="Arial" pitchFamily="34" charset="0"/>
              </a:rPr>
              <a:t>Em học hỏi được những gì ở đàn dê con trong câu chuyện </a:t>
            </a:r>
            <a:r>
              <a:rPr lang="en-US" sz="2400" i="1" smtClean="0">
                <a:latin typeface="Arial" pitchFamily="34" charset="0"/>
                <a:cs typeface="Arial" pitchFamily="34" charset="0"/>
              </a:rPr>
              <a:t>Khi mẹ vắng nhà</a:t>
            </a:r>
            <a:r>
              <a:rPr lang="en-US" sz="2400" smtClean="0">
                <a:latin typeface="Arial" pitchFamily="34" charset="0"/>
                <a:cs typeface="Arial" pitchFamily="34" charset="0"/>
              </a:rPr>
              <a:t>? 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90565" y="1651221"/>
            <a:ext cx="433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cs typeface="Arial" pitchFamily="34" charset="0"/>
              </a:rPr>
              <a:t>Khi dê mẹ đi vắng, đàn dê con đã ……….……….. cho sói.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87876" y="2613536"/>
            <a:ext cx="17481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cs typeface="Arial" pitchFamily="34" charset="0"/>
              </a:rPr>
              <a:t>A. mở cửa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35994" y="2615250"/>
            <a:ext cx="27295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cs typeface="Arial" pitchFamily="34" charset="0"/>
              </a:rPr>
              <a:t>     không mở cửa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52535" y="2626718"/>
            <a:ext cx="557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smtClean="0">
                <a:latin typeface="Arial" pitchFamily="34" charset="0"/>
                <a:cs typeface="Arial" pitchFamily="34" charset="0"/>
              </a:rPr>
              <a:t>B.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86" t="20237" r="26263" b="21827"/>
          <a:stretch/>
        </p:blipFill>
        <p:spPr bwMode="auto">
          <a:xfrm flipH="1">
            <a:off x="10885" y="165490"/>
            <a:ext cx="2120507" cy="4747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49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57883E-6 L -0.18386 -0.1166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01" y="-5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0" grpId="1"/>
      <p:bldP spid="11" grpId="0"/>
      <p:bldP spid="11" grpId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9722" y="1924050"/>
            <a:ext cx="8991600" cy="1600200"/>
          </a:xfrm>
        </p:spPr>
        <p:txBody>
          <a:bodyPr>
            <a:prstTxWarp prst="textArchUp">
              <a:avLst/>
            </a:prstTxWarp>
            <a:noAutofit/>
          </a:bodyPr>
          <a:lstStyle/>
          <a:p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CHÂN THÀNH CẢM ƠN QUÝ THẦY CÔ </a:t>
            </a:r>
            <a:b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</a:br>
            <a:r>
              <a:rPr lang="en-US" sz="3200" b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pitchFamily="34" charset="0"/>
                <a:cs typeface="Arial" pitchFamily="34" charset="0"/>
              </a:rPr>
              <a:t>ĐÃ VỀ THĂM LỚP VÀ DỰ GIỜ!</a:t>
            </a:r>
            <a:endParaRPr lang="en-US" sz="3200" b="1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839566" y="2724149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 flipH="1">
            <a:off x="0" y="2724150"/>
            <a:ext cx="4304434" cy="2343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894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17799" y="-14642"/>
            <a:ext cx="9252641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43199" y="10758"/>
            <a:ext cx="9252641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2400655" y="2152117"/>
            <a:ext cx="5828945" cy="975143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408834" y="2109520"/>
            <a:ext cx="992332" cy="992332"/>
            <a:chOff x="1212273" y="1084984"/>
            <a:chExt cx="992332" cy="992332"/>
          </a:xfrm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659633" y="-848744"/>
            <a:ext cx="2469633" cy="2296731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rgbClr val="FFFF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02" y="-187920"/>
            <a:ext cx="15240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425" y="162116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532" y="2108790"/>
            <a:ext cx="993775" cy="1195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1972005"/>
            <a:ext cx="7089775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44"/>
          <a:stretch/>
        </p:blipFill>
        <p:spPr bwMode="auto">
          <a:xfrm>
            <a:off x="4703788" y="3374010"/>
            <a:ext cx="1219200" cy="1545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artoon character girl greeting Royalty Free Vector Imag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 flipH="1">
            <a:off x="3462006" y="3453823"/>
            <a:ext cx="1116661" cy="13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317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76300" y="260747"/>
            <a:ext cx="7391400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Quan sát </a:t>
            </a:r>
            <a:r>
              <a:rPr lang="en-US" sz="2800" b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tranh</a:t>
            </a:r>
            <a:endParaRPr lang="en-US" sz="2800" b="1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507" y="1276350"/>
            <a:ext cx="3899693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a) </a:t>
            </a: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Hai người trong tranh đang làm gì?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1015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13335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17" tIns="45660" rIns="91317" bIns="45660" spcCol="0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-914400" y="260747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1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07" y="190897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13507" y="2484820"/>
            <a:ext cx="4533900" cy="953986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>
                <a:latin typeface="Arial" pitchFamily="34" charset="0"/>
                <a:ea typeface="Arial-Rounded" pitchFamily="34" charset="0"/>
                <a:cs typeface="Arial" pitchFamily="34" charset="0"/>
              </a:rPr>
              <a:t>b) </a:t>
            </a:r>
            <a:r>
              <a:rPr lang="en-US" sz="28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Em thường chào những ai? Em chào như thế nào?</a:t>
            </a:r>
            <a:endParaRPr lang="en-US" sz="28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986418"/>
            <a:ext cx="5421300" cy="2996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5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44682" y="274548"/>
            <a:ext cx="1160318" cy="523099"/>
          </a:xfrm>
          <a:prstGeom prst="rect">
            <a:avLst/>
          </a:prstGeom>
          <a:noFill/>
        </p:spPr>
        <p:txBody>
          <a:bodyPr wrap="square" lIns="91317" tIns="45660" rIns="91317" bIns="45660" rtlCol="0">
            <a:spAutoFit/>
          </a:bodyPr>
          <a:lstStyle/>
          <a:p>
            <a:pPr algn="just"/>
            <a:r>
              <a:rPr lang="en-US" sz="2800" b="1">
                <a:latin typeface="Arial" pitchFamily="34" charset="0"/>
                <a:ea typeface="Arial-Rounded" pitchFamily="34" charset="0"/>
                <a:cs typeface="Arial" pitchFamily="34" charset="0"/>
              </a:rPr>
              <a:t>Đọc</a:t>
            </a:r>
          </a:p>
        </p:txBody>
      </p:sp>
      <p:sp>
        <p:nvSpPr>
          <p:cNvPr id="8" name="Cloud 7"/>
          <p:cNvSpPr/>
          <p:nvPr/>
        </p:nvSpPr>
        <p:spPr>
          <a:xfrm>
            <a:off x="7162800" y="105122"/>
            <a:ext cx="1752600" cy="730269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1600" b="1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Đọc mẫu</a:t>
            </a:r>
          </a:p>
        </p:txBody>
      </p:sp>
      <p:sp>
        <p:nvSpPr>
          <p:cNvPr id="7" name="Oval 6"/>
          <p:cNvSpPr/>
          <p:nvPr/>
        </p:nvSpPr>
        <p:spPr>
          <a:xfrm>
            <a:off x="-1295400" y="165456"/>
            <a:ext cx="609600" cy="60960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30" tIns="45666" rIns="91330" bIns="45666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69" y="165456"/>
            <a:ext cx="646113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936769" y="285750"/>
            <a:ext cx="8207231" cy="4771507"/>
            <a:chOff x="1371600" y="743010"/>
            <a:chExt cx="6934200" cy="4771507"/>
          </a:xfrm>
        </p:grpSpPr>
        <p:sp>
          <p:nvSpPr>
            <p:cNvPr id="4" name="TextBox 3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6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38337" y="1581150"/>
            <a:ext cx="56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(1)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337" y="3471319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(2)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01325" y="1581149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(3)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1325" y="3472268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(4)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45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1143000" y="895350"/>
            <a:ext cx="6781800" cy="2980603"/>
          </a:xfrm>
          <a:prstGeom prst="cloud">
            <a:avLst/>
          </a:prstGeom>
          <a:solidFill>
            <a:srgbClr val="B9ED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54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Học sinh đọc thầm</a:t>
            </a:r>
            <a:endParaRPr lang="en-US" sz="54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9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19200" y="-19050"/>
            <a:ext cx="8534400" cy="4590547"/>
            <a:chOff x="1271154" y="865914"/>
            <a:chExt cx="8534400" cy="4590547"/>
          </a:xfrm>
        </p:grpSpPr>
        <p:sp>
          <p:nvSpPr>
            <p:cNvPr id="20" name="TextBox 19"/>
            <p:cNvSpPr txBox="1"/>
            <p:nvPr/>
          </p:nvSpPr>
          <p:spPr>
            <a:xfrm>
              <a:off x="1496290" y="865914"/>
              <a:ext cx="5947064" cy="584654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2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2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71154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71154" y="3209813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0915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</a:t>
              </a:r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091546" y="3209813"/>
              <a:ext cx="4714008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680166" y="4552950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ch</a:t>
            </a:r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H="1">
            <a:off x="1991200" y="1370694"/>
            <a:ext cx="65963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224942" y="1352550"/>
            <a:ext cx="77071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299653" y="2264736"/>
            <a:ext cx="11054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2076312" y="3201169"/>
            <a:ext cx="11490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525230" y="1801971"/>
            <a:ext cx="69729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5131890" y="2234292"/>
            <a:ext cx="8879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1680166" y="4552950"/>
            <a:ext cx="5629625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âm </a:t>
            </a:r>
            <a:r>
              <a:rPr lang="en-US" sz="32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tr</a:t>
            </a:r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65967" y="4552950"/>
            <a:ext cx="6058022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ươc</a:t>
            </a:r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01012" y="4552950"/>
            <a:ext cx="6387933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Tìm tiếng trong bài có vần </a:t>
            </a:r>
            <a:r>
              <a:rPr lang="en-US" sz="3200" i="1" smtClean="0">
                <a:latin typeface="Arial" pitchFamily="34" charset="0"/>
                <a:ea typeface="Arial-Rounded" pitchFamily="34" charset="0"/>
                <a:cs typeface="Arial" pitchFamily="34" charset="0"/>
              </a:rPr>
              <a:t>ương</a:t>
            </a:r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?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62000" y="1123950"/>
            <a:ext cx="56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(1)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2000" y="3014119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(2)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701240" y="1133366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(3)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01240" y="3024485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(4)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6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8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1200150"/>
            <a:ext cx="5791200" cy="3352800"/>
          </a:xfrm>
        </p:spPr>
        <p:txBody>
          <a:bodyPr>
            <a:normAutofit/>
          </a:bodyPr>
          <a:lstStyle/>
          <a:p>
            <a:pPr algn="l"/>
            <a:r>
              <a:rPr lang="en-US" smtClean="0">
                <a:latin typeface="Arial" pitchFamily="34" charset="0"/>
                <a:cs typeface="Arial" pitchFamily="34" charset="0"/>
              </a:rPr>
              <a:t>lời chào		chẳng</a:t>
            </a:r>
            <a:br>
              <a:rPr lang="en-US" smtClean="0">
                <a:latin typeface="Arial" pitchFamily="34" charset="0"/>
                <a:cs typeface="Arial" pitchFamily="34" charset="0"/>
              </a:rPr>
            </a:br>
            <a:r>
              <a:rPr lang="en-US" smtClean="0">
                <a:latin typeface="Arial" pitchFamily="34" charset="0"/>
                <a:cs typeface="Arial" pitchFamily="34" charset="0"/>
              </a:rPr>
              <a:t>trước			sợ</a:t>
            </a:r>
            <a:br>
              <a:rPr lang="en-US" smtClean="0">
                <a:latin typeface="Arial" pitchFamily="34" charset="0"/>
                <a:cs typeface="Arial" pitchFamily="34" charset="0"/>
              </a:rPr>
            </a:br>
            <a:r>
              <a:rPr lang="en-US" smtClean="0">
                <a:latin typeface="Arial" pitchFamily="34" charset="0"/>
                <a:cs typeface="Arial" pitchFamily="34" charset="0"/>
              </a:rPr>
              <a:t>bước			đường</a:t>
            </a:r>
            <a:br>
              <a:rPr lang="en-US" smtClean="0">
                <a:latin typeface="Arial" pitchFamily="34" charset="0"/>
                <a:cs typeface="Arial" pitchFamily="34" charset="0"/>
              </a:rPr>
            </a:br>
            <a:r>
              <a:rPr lang="en-US" smtClean="0">
                <a:latin typeface="Arial" pitchFamily="34" charset="0"/>
                <a:cs typeface="Arial" pitchFamily="34" charset="0"/>
              </a:rPr>
              <a:t>chân thành	lòng tốt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021114" y="0"/>
            <a:ext cx="4419600" cy="1676400"/>
          </a:xfrm>
          <a:prstGeom prst="rect">
            <a:avLst/>
          </a:prstGeom>
        </p:spPr>
        <p:txBody>
          <a:bodyPr vert="horz" lIns="91317" tIns="45660" rIns="91317" bIns="45660" rtlCol="0" anchor="ctr">
            <a:normAutofit/>
          </a:bodyPr>
          <a:lstStyle>
            <a:lvl1pPr algn="ctr" defTabSz="91318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latin typeface="Arial" pitchFamily="34" charset="0"/>
                <a:cs typeface="Arial" pitchFamily="34" charset="0"/>
              </a:rPr>
              <a:t>Luyện đọc từ</a:t>
            </a:r>
            <a:endParaRPr lang="en-US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24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936769" y="-19050"/>
            <a:ext cx="8207231" cy="4771507"/>
            <a:chOff x="1371600" y="743010"/>
            <a:chExt cx="6934200" cy="4771507"/>
          </a:xfrm>
        </p:grpSpPr>
        <p:sp>
          <p:nvSpPr>
            <p:cNvPr id="11" name="TextBox 10"/>
            <p:cNvSpPr txBox="1"/>
            <p:nvPr/>
          </p:nvSpPr>
          <p:spPr>
            <a:xfrm>
              <a:off x="1371600" y="743010"/>
              <a:ext cx="5947064" cy="646210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ctr"/>
              <a:r>
                <a:rPr lang="en-US" sz="3600" b="1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</a:t>
              </a:r>
              <a:endParaRPr lang="en-US" sz="3600" b="1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83592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Đi đến nơi nào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đi trước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dẫn bước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sợ lạc nhà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83592" y="3253355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kết bạn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Con đường bớt xa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Lời chào là hoa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Nở từ lòng tốt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86746" y="1370266"/>
              <a:ext cx="3519054" cy="1815761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Là cơn gió mát</a:t>
              </a:r>
            </a:p>
            <a:p>
              <a:pPr algn="just"/>
              <a:r>
                <a:rPr lang="en-US" sz="2800">
                  <a:latin typeface="Arial" pitchFamily="34" charset="0"/>
                  <a:ea typeface="Arial-Rounded" pitchFamily="34" charset="0"/>
                  <a:cs typeface="Arial" pitchFamily="34" charset="0"/>
                </a:rPr>
                <a:t>Buổi </a:t>
              </a:r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sáng đầu ngày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Như một bàn tay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Chân thành cởi mở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786746" y="3267869"/>
              <a:ext cx="3519054" cy="2246648"/>
            </a:xfrm>
            <a:prstGeom prst="rect">
              <a:avLst/>
            </a:prstGeom>
            <a:noFill/>
          </p:spPr>
          <p:txBody>
            <a:bodyPr wrap="square" lIns="91317" tIns="45660" rIns="91317" bIns="45660" rtlCol="0">
              <a:spAutoFit/>
            </a:bodyPr>
            <a:lstStyle/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Ai ai cũng có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Chẳng nặng là bao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Bạn ơi đi đâu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Nhớ mang đi nhé.</a:t>
              </a:r>
            </a:p>
            <a:p>
              <a:pPr algn="just"/>
              <a:r>
                <a:rPr lang="en-US" sz="2800" smtClean="0">
                  <a:latin typeface="Arial" pitchFamily="34" charset="0"/>
                  <a:ea typeface="Arial-Rounded" pitchFamily="34" charset="0"/>
                  <a:cs typeface="Arial" pitchFamily="34" charset="0"/>
                </a:rPr>
                <a:t>      (Nguyễn Hoàng Sơn)</a:t>
              </a:r>
              <a:endParaRPr lang="en-US" sz="2800">
                <a:latin typeface="Arial" pitchFamily="34" charset="0"/>
                <a:ea typeface="Arial-Rounded" pitchFamily="34" charset="0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54" y="4402068"/>
            <a:ext cx="5478217" cy="584666"/>
          </a:xfrm>
          <a:prstGeom prst="rect">
            <a:avLst/>
          </a:prstGeom>
          <a:solidFill>
            <a:srgbClr val="B9EDFF"/>
          </a:solidFill>
        </p:spPr>
        <p:txBody>
          <a:bodyPr wrap="square" lIns="91330" tIns="45666" rIns="91330" bIns="45666" rtlCol="0">
            <a:spAutoFit/>
          </a:bodyPr>
          <a:lstStyle/>
          <a:p>
            <a:pPr algn="ctr"/>
            <a:r>
              <a:rPr lang="en-US" sz="3200" smtClean="0">
                <a:latin typeface="Arial" pitchFamily="34" charset="0"/>
                <a:ea typeface="Arial-Rounded" pitchFamily="34" charset="0"/>
                <a:cs typeface="Arial" pitchFamily="34" charset="0"/>
              </a:rPr>
              <a:t>Đọc nối tiếp dòng thơ</a:t>
            </a:r>
            <a:endParaRPr lang="en-US" sz="3200"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8337" y="1276351"/>
            <a:ext cx="566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(1)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38337" y="3166520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(2)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1325" y="1276350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(3)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1325" y="3167469"/>
            <a:ext cx="5666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Arial" pitchFamily="34" charset="0"/>
                <a:cs typeface="Arial" pitchFamily="34" charset="0"/>
              </a:rPr>
              <a:t>(4)</a:t>
            </a:r>
            <a:endParaRPr lang="en-US" sz="24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7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1242</TotalTime>
  <Words>895</Words>
  <Application>Microsoft Office PowerPoint</Application>
  <PresentationFormat>On-screen Show (16:9)</PresentationFormat>
  <Paragraphs>205</Paragraphs>
  <Slides>20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lời chào  chẳng trước   sợ bước   đường chân thành lòng tốt</vt:lpstr>
      <vt:lpstr>PowerPoint Presentation</vt:lpstr>
      <vt:lpstr>PowerPoint Presentation</vt:lpstr>
      <vt:lpstr>PowerPoint Presentation</vt:lpstr>
      <vt:lpstr>PowerPoint Presentation</vt:lpstr>
      <vt:lpstr>Chân thành: rất thành thật, xuất phát từ đáy lòng.</vt:lpstr>
      <vt:lpstr>PowerPoint Presentation</vt:lpstr>
      <vt:lpstr>PowerPoint Presentation</vt:lpstr>
      <vt:lpstr>PowerPoint Presentation</vt:lpstr>
      <vt:lpstr>PowerPoint Presentation</vt:lpstr>
      <vt:lpstr>Bài thơ “Lời chào” có mấy khổ thơ?</vt:lpstr>
      <vt:lpstr>Tác giả của bài thơ “Lời chào” là ai?</vt:lpstr>
      <vt:lpstr>CHÂN THÀNH CẢM ƠN QUÝ THẦY CÔ  ĐÃ VỀ THĂM LỚP VÀ DỰ GIỜ!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220</cp:revision>
  <dcterms:created xsi:type="dcterms:W3CDTF">2020-12-08T15:48:47Z</dcterms:created>
  <dcterms:modified xsi:type="dcterms:W3CDTF">2021-05-13T04:20:26Z</dcterms:modified>
</cp:coreProperties>
</file>